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292" r:id="rId4"/>
    <p:sldId id="321" r:id="rId5"/>
    <p:sldId id="322" r:id="rId6"/>
    <p:sldId id="323" r:id="rId7"/>
    <p:sldId id="324" r:id="rId8"/>
    <p:sldId id="354" r:id="rId9"/>
    <p:sldId id="325" r:id="rId10"/>
    <p:sldId id="328" r:id="rId11"/>
    <p:sldId id="342" r:id="rId12"/>
    <p:sldId id="330" r:id="rId13"/>
    <p:sldId id="331" r:id="rId14"/>
    <p:sldId id="376" r:id="rId15"/>
    <p:sldId id="363" r:id="rId16"/>
    <p:sldId id="377" r:id="rId17"/>
    <p:sldId id="311" r:id="rId18"/>
    <p:sldId id="312" r:id="rId19"/>
    <p:sldId id="313" r:id="rId20"/>
    <p:sldId id="314" r:id="rId21"/>
    <p:sldId id="315" r:id="rId22"/>
    <p:sldId id="374" r:id="rId23"/>
    <p:sldId id="371" r:id="rId24"/>
    <p:sldId id="367" r:id="rId25"/>
    <p:sldId id="350" r:id="rId26"/>
    <p:sldId id="351" r:id="rId27"/>
    <p:sldId id="365" r:id="rId28"/>
    <p:sldId id="366" r:id="rId29"/>
    <p:sldId id="370" r:id="rId30"/>
    <p:sldId id="375" r:id="rId31"/>
    <p:sldId id="319" r:id="rId32"/>
    <p:sldId id="357" r:id="rId33"/>
    <p:sldId id="343" r:id="rId34"/>
    <p:sldId id="344" r:id="rId35"/>
    <p:sldId id="359" r:id="rId36"/>
    <p:sldId id="372" r:id="rId37"/>
    <p:sldId id="373" r:id="rId38"/>
  </p:sldIdLst>
  <p:sldSz cx="12192000" cy="6858000"/>
  <p:notesSz cx="6807200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971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Hindistan'ın</a:t>
            </a:r>
            <a:r>
              <a:rPr lang="tr-TR" baseline="0"/>
              <a:t> Medikal Cihaz ve Ürün İthalatı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2046802687827025E-2"/>
          <c:y val="0.1220000278443519"/>
          <c:w val="0.90035509468172881"/>
          <c:h val="0.8252513580397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Sayfa1!$B$2:$K$2</c:f>
              <c:numCache>
                <c:formatCode>#,##0</c:formatCode>
                <c:ptCount val="10"/>
                <c:pt idx="0">
                  <c:v>1542743</c:v>
                </c:pt>
                <c:pt idx="1">
                  <c:v>1933009</c:v>
                </c:pt>
                <c:pt idx="2">
                  <c:v>2219204</c:v>
                </c:pt>
                <c:pt idx="3">
                  <c:v>2529558</c:v>
                </c:pt>
                <c:pt idx="4">
                  <c:v>2567364</c:v>
                </c:pt>
                <c:pt idx="5">
                  <c:v>2670910</c:v>
                </c:pt>
                <c:pt idx="6">
                  <c:v>2707255</c:v>
                </c:pt>
                <c:pt idx="7">
                  <c:v>2753471</c:v>
                </c:pt>
                <c:pt idx="8">
                  <c:v>3137451</c:v>
                </c:pt>
                <c:pt idx="9">
                  <c:v>3600677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F-4222-9068-B0EADD41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456760"/>
        <c:axId val="408462008"/>
      </c:barChart>
      <c:catAx>
        <c:axId val="40845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8462008"/>
        <c:crosses val="autoZero"/>
        <c:auto val="1"/>
        <c:lblAlgn val="ctr"/>
        <c:lblOffset val="100"/>
        <c:noMultiLvlLbl val="0"/>
      </c:catAx>
      <c:valAx>
        <c:axId val="40846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845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A-4ED8-9214-3281AB950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A-4ED8-9214-3281AB950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4A-4ED8-9214-3281AB950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4A-4ED8-9214-3281AB950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4A-4ED8-9214-3281AB9508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4A-4ED8-9214-3281AB9508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F4A-4ED8-9214-3281AB9508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F4A-4ED8-9214-3281AB95087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F4A-4ED8-9214-3281AB95087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F4A-4ED8-9214-3281AB95087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F4A-4ED8-9214-3281AB95087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F4A-4ED8-9214-3281AB95087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F4A-4ED8-9214-3281AB950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Sayfa3!$A$1:$A$13</c:f>
              <c:strCache>
                <c:ptCount val="13"/>
                <c:pt idx="0">
                  <c:v>Amerika Birleşik Devletleri</c:v>
                </c:pt>
                <c:pt idx="1">
                  <c:v>Çin</c:v>
                </c:pt>
                <c:pt idx="2">
                  <c:v>Almanya</c:v>
                </c:pt>
                <c:pt idx="3">
                  <c:v>Hollanda</c:v>
                </c:pt>
                <c:pt idx="4">
                  <c:v>Singapur</c:v>
                </c:pt>
                <c:pt idx="5">
                  <c:v>Japonya</c:v>
                </c:pt>
                <c:pt idx="6">
                  <c:v>İsviçre</c:v>
                </c:pt>
                <c:pt idx="7">
                  <c:v>Güney Kore</c:v>
                </c:pt>
                <c:pt idx="8">
                  <c:v>Belçika</c:v>
                </c:pt>
                <c:pt idx="9">
                  <c:v>İngiltere</c:v>
                </c:pt>
                <c:pt idx="10">
                  <c:v>Fransa</c:v>
                </c:pt>
                <c:pt idx="11">
                  <c:v>Diğer</c:v>
                </c:pt>
                <c:pt idx="12">
                  <c:v>Türkiye</c:v>
                </c:pt>
              </c:strCache>
            </c:strRef>
          </c:cat>
          <c:val>
            <c:numRef>
              <c:f>Sayfa3!$B$1:$B$13</c:f>
              <c:numCache>
                <c:formatCode>0.0%</c:formatCode>
                <c:ptCount val="13"/>
                <c:pt idx="0">
                  <c:v>0.20767289040366577</c:v>
                </c:pt>
                <c:pt idx="1">
                  <c:v>0.16489649029890768</c:v>
                </c:pt>
                <c:pt idx="2">
                  <c:v>0.11963722377763959</c:v>
                </c:pt>
                <c:pt idx="3">
                  <c:v>7.228057390318543E-2</c:v>
                </c:pt>
                <c:pt idx="4">
                  <c:v>5.8410126762272759E-2</c:v>
                </c:pt>
                <c:pt idx="5">
                  <c:v>5.5669531035413618E-2</c:v>
                </c:pt>
                <c:pt idx="6">
                  <c:v>4.1719932112766568E-2</c:v>
                </c:pt>
                <c:pt idx="7">
                  <c:v>3.4273554667636111E-2</c:v>
                </c:pt>
                <c:pt idx="8">
                  <c:v>2.9310043639015664E-2</c:v>
                </c:pt>
                <c:pt idx="9">
                  <c:v>2.9266718453224212E-2</c:v>
                </c:pt>
                <c:pt idx="10">
                  <c:v>2.6520568215366167E-2</c:v>
                </c:pt>
                <c:pt idx="11">
                  <c:v>8.8999999999999996E-2</c:v>
                </c:pt>
                <c:pt idx="12">
                  <c:v>2.1232118293309839E-3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F4A-4ED8-9214-3281AB950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5827" y="0"/>
            <a:ext cx="2949787" cy="498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E92396E8-B75B-44A7-B3D2-464639D352AF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41023"/>
            <a:ext cx="2949787" cy="498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5827" y="9441023"/>
            <a:ext cx="2949787" cy="498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2AF9E97B-8287-474F-BF87-09EC8D63AF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89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5B4D5D30-99F0-43EA-8667-BB41D5F6AFCA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1B2E1FE8-998C-4C37-9C5D-0D088C655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95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DEC19E-9EC5-4A0C-A280-AC4FB49B62BC}" type="slidenum">
              <a:rPr lang="tr-TR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FE8-998C-4C37-9C5D-0D088C655B4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FE8-998C-4C37-9C5D-0D088C655B4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88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75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83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174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1pPr>
            <a:lvl2pPr marL="36283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66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108850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1336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41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700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83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2671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92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8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4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5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5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1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9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0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6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64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5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9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11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33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34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54EA-1A2E-4455-A72A-F1E7487CF615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7D72-CF77-42A5-9DDF-9BAFFBF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2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62834" rtl="0" eaLnBrk="1" latinLnBrk="0" hangingPunct="1">
        <a:spcBef>
          <a:spcPct val="0"/>
        </a:spcBef>
        <a:buNone/>
        <a:defRPr sz="34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25" indent="-272125" algn="l" defTabSz="362834" rtl="0" eaLnBrk="1" latinLnBrk="0" hangingPunct="1">
        <a:spcBef>
          <a:spcPct val="20000"/>
        </a:spcBef>
        <a:buFont typeface="Arial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defTabSz="362834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defTabSz="362834" rtl="0" eaLnBrk="1" latinLnBrk="0" hangingPunct="1">
        <a:spcBef>
          <a:spcPct val="20000"/>
        </a:spcBef>
        <a:buFont typeface="Arial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defTabSz="362834" rtl="0" eaLnBrk="1" latinLnBrk="0" hangingPunct="1">
        <a:spcBef>
          <a:spcPct val="20000"/>
        </a:spcBef>
        <a:buFont typeface="Arial"/>
        <a:buChar char="–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defTabSz="362834" rtl="0" eaLnBrk="1" latinLnBrk="0" hangingPunct="1">
        <a:spcBef>
          <a:spcPct val="20000"/>
        </a:spcBef>
        <a:buFont typeface="Arial"/>
        <a:buChar char="»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2E83-7A83-9445-BDC8-109636BBAD8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FC4B-3CCB-734D-8584-A49A55B0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83626" rtl="0" eaLnBrk="1" latinLnBrk="0" hangingPunct="1"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Font typeface="Arial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785893" indent="-302266" algn="l" defTabSz="483626" rtl="0" eaLnBrk="1" latinLnBrk="0" hangingPunct="1">
        <a:spcBef>
          <a:spcPct val="20000"/>
        </a:spcBef>
        <a:buFont typeface="Arial"/>
        <a:buChar char="–"/>
        <a:defRPr sz="2962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483626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483626" rtl="0" eaLnBrk="1" latinLnBrk="0" hangingPunct="1">
        <a:spcBef>
          <a:spcPct val="20000"/>
        </a:spcBef>
        <a:buFont typeface="Arial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483626" rtl="0" eaLnBrk="1" latinLnBrk="0" hangingPunct="1">
        <a:spcBef>
          <a:spcPct val="20000"/>
        </a:spcBef>
        <a:buFont typeface="Arial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gate.gov.in/Webappl/index.js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iantradeportal.in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co.gov.in/opencms/export/sites/CDSCO_WEB/Pdf-documents/acts_rules/2016DrugsandCosmeticsAct1940Rules194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co.gov.in/opencms/opencms/en/Ho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delhigovt.nic.in/wps/wcm/connect/doit_health/Health/Backup/Central+Procurement+Agency" TargetMode="External"/><Relationship Id="rId2" Type="http://schemas.openxmlformats.org/officeDocument/2006/relationships/hyperlink" Target="http://www.eprocure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yenidelhi@ticaret.gov.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mbai@ticaret.gov.t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danalig@ticaret.gov.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8" y="2735814"/>
            <a:ext cx="3060792" cy="9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 </a:t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SEKTÖRÜ GENEL GÖRÜNÜM-I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38200" y="1329560"/>
            <a:ext cx="10515600" cy="529760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Asya’daki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4. büyük medikal cihaz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ünyadaki 20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medikal cihaz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Medikal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cihaz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sektörü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büyük oranda ithalata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Yerli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üretim düşük ve orta teknolojili ürünlerle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sınırlı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Sektör 5 milyar Doların üzerinde pazar büyüklüğüne sahip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yılında ise,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milyar Dolara yükselmesi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beklenmektedir</a:t>
            </a:r>
          </a:p>
        </p:txBody>
      </p:sp>
    </p:spTree>
    <p:extLst>
      <p:ext uri="{BB962C8B-B14F-4D97-AF65-F5344CB8AC3E}">
        <p14:creationId xmlns:p14="http://schemas.microsoft.com/office/powerpoint/2010/main" val="9047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 </a:t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SEKTÖRÜ GENEL GÖRÜNÜM-II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2" y="1299412"/>
            <a:ext cx="10906286" cy="735583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Hindistan’ın medikal cihaz ve ürün ithalatı 2010 yılından bu yana yıllık ortalama % 13 oranında artış göstermiştir.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800" dirty="0"/>
          </a:p>
          <a:p>
            <a:pPr algn="just"/>
            <a:endParaRPr lang="tr-TR" dirty="0"/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64628"/>
              </p:ext>
            </p:extLst>
          </p:nvPr>
        </p:nvGraphicFramePr>
        <p:xfrm>
          <a:off x="1912281" y="1912884"/>
          <a:ext cx="9575526" cy="472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6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242105" y="1580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3626" lvl="1" indent="0" algn="ctr">
              <a:buNone/>
            </a:pPr>
            <a:r>
              <a:rPr lang="tr-TR" altLang="tr-T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BAŞLICA TEDARİKÇİLER </a:t>
            </a:r>
          </a:p>
          <a:p>
            <a:pPr marL="483626" lvl="1" indent="0" algn="ctr">
              <a:buNone/>
            </a:pPr>
            <a:r>
              <a:rPr lang="tr-TR" altLang="tr-T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(Bin Dolar)</a:t>
            </a: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36895"/>
              </p:ext>
            </p:extLst>
          </p:nvPr>
        </p:nvGraphicFramePr>
        <p:xfrm>
          <a:off x="487251" y="1018121"/>
          <a:ext cx="11417169" cy="5714883"/>
        </p:xfrm>
        <a:graphic>
          <a:graphicData uri="http://schemas.openxmlformats.org/drawingml/2006/table">
            <a:tbl>
              <a:tblPr firstRow="1" firstCol="1" bandRow="1"/>
              <a:tblGrid>
                <a:gridCol w="3285261">
                  <a:extLst>
                    <a:ext uri="{9D8B030D-6E8A-4147-A177-3AD203B41FA5}">
                      <a16:colId xmlns:a16="http://schemas.microsoft.com/office/drawing/2014/main" val="808807830"/>
                    </a:ext>
                  </a:extLst>
                </a:gridCol>
                <a:gridCol w="2070851">
                  <a:extLst>
                    <a:ext uri="{9D8B030D-6E8A-4147-A177-3AD203B41FA5}">
                      <a16:colId xmlns:a16="http://schemas.microsoft.com/office/drawing/2014/main" val="1651071850"/>
                    </a:ext>
                  </a:extLst>
                </a:gridCol>
                <a:gridCol w="1904694">
                  <a:extLst>
                    <a:ext uri="{9D8B030D-6E8A-4147-A177-3AD203B41FA5}">
                      <a16:colId xmlns:a16="http://schemas.microsoft.com/office/drawing/2014/main" val="382276106"/>
                    </a:ext>
                  </a:extLst>
                </a:gridCol>
                <a:gridCol w="1904694">
                  <a:extLst>
                    <a:ext uri="{9D8B030D-6E8A-4147-A177-3AD203B41FA5}">
                      <a16:colId xmlns:a16="http://schemas.microsoft.com/office/drawing/2014/main" val="3062055886"/>
                    </a:ext>
                  </a:extLst>
                </a:gridCol>
                <a:gridCol w="2251669">
                  <a:extLst>
                    <a:ext uri="{9D8B030D-6E8A-4147-A177-3AD203B41FA5}">
                      <a16:colId xmlns:a16="http://schemas.microsoft.com/office/drawing/2014/main" val="3636480179"/>
                    </a:ext>
                  </a:extLst>
                </a:gridCol>
              </a:tblGrid>
              <a:tr h="816411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Yılı </a:t>
                      </a:r>
                      <a:endParaRPr lang="tr-TR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İthalat </a:t>
                      </a: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İçindeki Payı %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55754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Dünya’dan İthalatı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2.753.471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3.137.451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3.600.677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47503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Amerika Birleşik Devletleri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698.501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740.497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747.763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33023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Çin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431.408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527.597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593.739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997060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Almanya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375.399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412.374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430.775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096051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Hollanda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71.091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83.923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260.259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191161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90.426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133.509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210.316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403908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Japonya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159.247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162.671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200.448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54576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İsviçre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77.365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87.114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150.220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258121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Güney Kore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85.030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113.987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123.408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03885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Belçika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37.047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80.288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105.536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58120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İngiltere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83.696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96.532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105.380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8074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Türkiye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4.632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7.061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7.645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43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730" y="314365"/>
            <a:ext cx="8863008" cy="766763"/>
          </a:xfrm>
        </p:spPr>
        <p:txBody>
          <a:bodyPr>
            <a:noAutofit/>
          </a:bodyPr>
          <a:lstStyle/>
          <a:p>
            <a:pPr marL="483626" lvl="1" indent="0" algn="ctr">
              <a:buNone/>
            </a:pPr>
            <a:r>
              <a:rPr lang="tr-TR" altLang="tr-TR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     BAŞLICA TEDARİKÇİLER</a:t>
            </a:r>
            <a:r>
              <a:rPr lang="tr-TR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EHİRLER </a:t>
            </a:r>
            <a:endParaRPr lang="tr-TR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659776" y="1857670"/>
            <a:ext cx="10542916" cy="149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539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539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539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1904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190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/>
          </p:nvPr>
        </p:nvGraphicFramePr>
        <p:xfrm>
          <a:off x="617178" y="1103448"/>
          <a:ext cx="10891650" cy="573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63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912281" y="243686"/>
            <a:ext cx="870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626" lvl="1" indent="0" algn="ctr">
              <a:buNone/>
            </a:pPr>
            <a:r>
              <a:rPr lang="tr-TR" altLang="tr-TR" sz="2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İTHALATTA BAŞLICA ÜRÜN GRUPLARI</a:t>
            </a:r>
          </a:p>
          <a:p>
            <a:pPr marL="483626" lvl="1" indent="0" algn="ctr">
              <a:buNone/>
            </a:pPr>
            <a:r>
              <a:rPr lang="tr-TR" altLang="tr-T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(Bin Dolar)</a:t>
            </a:r>
            <a:endParaRPr lang="tr-TR" altLang="tr-TR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63067"/>
              </p:ext>
            </p:extLst>
          </p:nvPr>
        </p:nvGraphicFramePr>
        <p:xfrm>
          <a:off x="581521" y="1074685"/>
          <a:ext cx="11412526" cy="5646913"/>
        </p:xfrm>
        <a:graphic>
          <a:graphicData uri="http://schemas.openxmlformats.org/drawingml/2006/table">
            <a:tbl>
              <a:tblPr/>
              <a:tblGrid>
                <a:gridCol w="848647">
                  <a:extLst>
                    <a:ext uri="{9D8B030D-6E8A-4147-A177-3AD203B41FA5}">
                      <a16:colId xmlns:a16="http://schemas.microsoft.com/office/drawing/2014/main" val="2787758098"/>
                    </a:ext>
                  </a:extLst>
                </a:gridCol>
                <a:gridCol w="5091878">
                  <a:extLst>
                    <a:ext uri="{9D8B030D-6E8A-4147-A177-3AD203B41FA5}">
                      <a16:colId xmlns:a16="http://schemas.microsoft.com/office/drawing/2014/main" val="2166631146"/>
                    </a:ext>
                  </a:extLst>
                </a:gridCol>
                <a:gridCol w="1449771">
                  <a:extLst>
                    <a:ext uri="{9D8B030D-6E8A-4147-A177-3AD203B41FA5}">
                      <a16:colId xmlns:a16="http://schemas.microsoft.com/office/drawing/2014/main" val="1529831840"/>
                    </a:ext>
                  </a:extLst>
                </a:gridCol>
                <a:gridCol w="1312750">
                  <a:extLst>
                    <a:ext uri="{9D8B030D-6E8A-4147-A177-3AD203B41FA5}">
                      <a16:colId xmlns:a16="http://schemas.microsoft.com/office/drawing/2014/main" val="2110631237"/>
                    </a:ext>
                  </a:extLst>
                </a:gridCol>
                <a:gridCol w="1396730">
                  <a:extLst>
                    <a:ext uri="{9D8B030D-6E8A-4147-A177-3AD203B41FA5}">
                      <a16:colId xmlns:a16="http://schemas.microsoft.com/office/drawing/2014/main" val="523571327"/>
                    </a:ext>
                  </a:extLst>
                </a:gridCol>
                <a:gridCol w="1312750">
                  <a:extLst>
                    <a:ext uri="{9D8B030D-6E8A-4147-A177-3AD203B41FA5}">
                      <a16:colId xmlns:a16="http://schemas.microsoft.com/office/drawing/2014/main" val="3566003251"/>
                    </a:ext>
                  </a:extLst>
                </a:gridCol>
              </a:tblGrid>
              <a:tr h="4227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Gtip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 Adı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Yılı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023248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Hindistan Tüm Ürünler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356.704.792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444.052.638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507.580.001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36635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Hindistan Medikal Ürünler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3.137.451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9902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Tababetle ilgili diğer alet ve cihazlar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58878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Kanüller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idrar sondaları,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kateterler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benzeri diğer aletler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42458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ışınlı alet ve cihazların aksam-parçaları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08830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tıbbi, cerrahi, veterinerlik amaçlı x ışınlı cihazlar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233134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Göz tıbbi ile ilgili alet ve cihazlar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72731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Ultrasonik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tetkik cihazları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36286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Vücudun diğer suni parçaları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088510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Manyetik rezonansla görüntüleme cihazları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12883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Ortopedik, işitme, kırıklara mahsus cihazların vb. aksamı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838514"/>
                  </a:ext>
                </a:extLst>
              </a:tr>
              <a:tr h="6945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Ozonoterapi, oksijenoterapi, /diğer terapi cihazları ve aksam,</a:t>
                      </a:r>
                      <a:b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parçaları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90951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Bilgisayarlı tomografi cihazları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475622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Suni eklemler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8785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amaçlar için diğer x ışınlı cihazlar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84060"/>
                  </a:ext>
                </a:extLst>
              </a:tr>
              <a:tr h="3019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Ürünler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921.025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8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4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ÜRÜNLERİNDE </a:t>
            </a:r>
            <a:b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SEKTÖRLER - 1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4918" y="6627168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17/37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329559"/>
            <a:ext cx="11341305" cy="50728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Tanısal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Diyagnostik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) Görüntüleme 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Cihazları:</a:t>
            </a:r>
          </a:p>
          <a:p>
            <a:pPr marL="0" indent="0" algn="just">
              <a:buNone/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2022 yılı itibariyle 2 milyar Dolar pazar büyüklüğüne ulaşacağı tahmin edilmektedir.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ihtiyacın yaklaşık % 75’i ithalat yoluyla karşılanmakta olup, ithalatın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yarısı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ABD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Çin’den, %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30’undan fazlası başta Almanya ve Hollanda olmak üzere AB ülkelerinden, yaklaşık % 10’u ise Japonya’dan temin edilmektedir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Tanısal görüntüleme cihazları ürün grubunda, BPL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Technologies,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Opto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Cura Healthcare,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MediRay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Healthcare,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Panacea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Technologies,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Prognosys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Skanray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Technologies,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Trivitron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gibi önemli Hintli üreticiler faaliyet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GE Healthcare,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HealthTech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Siemens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Healthineers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gibi uluslararası firmalar da Hindistan’da üretim gerçekleştirmektedirler.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ÜRÜNLERİNDE 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ALT SEKTÖRLER -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4918" y="6627168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18/37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329559"/>
            <a:ext cx="11200576" cy="50728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Dişçilik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Ekipmanları ve 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Ürünleri:</a:t>
            </a:r>
          </a:p>
          <a:p>
            <a:pPr marL="0" indent="0" algn="just">
              <a:buNone/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 2022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yılı itibariyle 315 milyon Doların üzerinde bir büyüklüğe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ulaşması beklenmektedir.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İhtiyacın % 75’inden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fazlası ithalat yoluyla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karşılanmaktadır. 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Güney Kore, toplam ithalatın % 15’inden fazlasını sağlayan en büyük tedarikçi ülke olurken, Almanya başta olmak üzere ithalatın üçte birinden fazlası AB ülkelerinden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gerçekleştirilmektedir.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Çin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pazarda %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10’dan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fazla paya sahip tedarikçidir.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Dişçilik ekipmanları ve ürünlerinin yerel üretimi gittikçe artmakta olup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MediRay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Healthcare,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Skanray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Technologies,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Narang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Anand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Medicaids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önemli Hintli üreticiler olarak faaliyet göstermektedirler.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8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ÜRÜNLERİNDE 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ALT SEKTÖRLER -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4918" y="6627168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19/37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329558"/>
            <a:ext cx="11148024" cy="52674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Ortopedi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ve Protez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Ürünleri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Pazarın, 2022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yılı itibariyle 510 milyon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Dolar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büyüklüğe ulaşması beklenmektedir.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diasporasının yoğun talebi, yaşlı nüfusun damar ve kapakçıkla ilgili kalp rahatsızlıklarındaki yüksek oranlı artışlar gibi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etkenler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büyümeye katkı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sağlamaktadır.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ihtiyacının % 75’inden fazlası ithalat yoluyla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karşılanmaktadır. 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ABD ilk sıradaki tedarikçidir, başta Belçika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İrlanda olmak üzere AB ülkeleri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ithalatın % 30’undan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fazlasını, İsviçre ise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10’unu karşılamaktadır,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Yerel üretim,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sabitleme cihazları üzerine yoğunlaşmış olup önemli Hintli üreticiler arasında ASCO, Atlas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INOR,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Narang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Ormed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Tecnology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Orthovasive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Biorad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Medisys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Endolite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Smith &amp;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Nephew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Sushrut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-Adler gibi firmalar yer almaktadır.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0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HİNDİSTAN MEDİKAL CİHAZ VE ÜRÜNLERİNDE </a:t>
            </a: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ALT SEKTÖRLER -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4918" y="6627168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900" dirty="0" smtClean="0">
                <a:solidFill>
                  <a:prstClr val="black"/>
                </a:solidFill>
                <a:latin typeface="Myriad Pro"/>
                <a:cs typeface="Myriad Pro"/>
              </a:rPr>
              <a:t>20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/37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06104" y="1272996"/>
            <a:ext cx="11333961" cy="5522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Hastalar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İçin Yardımcı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Ürünl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  <a:p>
            <a:pPr marL="0" indent="0" algn="just">
              <a:buNone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2022 yılı itibarıyla 550 milyon Dolar seviyesine ulaşması beklenmektedir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Söz konusu alt sektörde ithalatın payı % 90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civarındadır.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just">
              <a:buFont typeface="Wingdings" panose="05000000000000000000" pitchFamily="2" charset="2"/>
              <a:buChar char="§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gibi ürünlerde ABD ve İrlanda, </a:t>
            </a:r>
          </a:p>
          <a:p>
            <a:pPr marL="722313"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İşitme cihazlarında Danimarka ve Avusturya, </a:t>
            </a:r>
          </a:p>
          <a:p>
            <a:pPr marL="722313"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kalp pillerinde Almanya önde gelen tedarikçidir,</a:t>
            </a:r>
          </a:p>
          <a:p>
            <a:pPr marL="722313"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Singapur, Çin ve Güney Kore ise diğer önemli tedarikçilerdir, 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Yerli üretim başta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olmak üzere portatif yardımcı ürünlere odaklanmaktadır, önemli yerli üreticiler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Opto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Relisys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Sahajanand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firmalarıdır.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1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+mn-lt"/>
              </a:rPr>
              <a:t>HİNDİSTAN MEDİKAL CİHAZ VE ÜRÜNLERİNDE </a:t>
            </a:r>
            <a:br>
              <a:rPr lang="tr-TR" sz="2800" b="1" dirty="0">
                <a:latin typeface="+mn-lt"/>
              </a:rPr>
            </a:br>
            <a:r>
              <a:rPr lang="tr-TR" sz="2800" b="1" dirty="0">
                <a:latin typeface="+mn-lt"/>
              </a:rPr>
              <a:t>ALT SEKTÖRLER - </a:t>
            </a:r>
            <a:r>
              <a:rPr lang="tr-TR" sz="2800" b="1" dirty="0" smtClean="0">
                <a:latin typeface="+mn-lt"/>
              </a:rPr>
              <a:t>5</a:t>
            </a:r>
            <a:endParaRPr lang="tr-TR" sz="2800" b="1" dirty="0">
              <a:latin typeface="+mn-lt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4918" y="6627168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900" dirty="0" smtClean="0">
                <a:solidFill>
                  <a:prstClr val="black"/>
                </a:solidFill>
                <a:latin typeface="Myriad Pro"/>
                <a:cs typeface="Myriad Pro"/>
              </a:rPr>
              <a:t>21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/37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0" y="1329558"/>
            <a:ext cx="11410783" cy="529760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Diğer Medikal Cihaz ve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2022 yılında kadar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1,7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milyar Dolar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büyüklüğe ulaşacağı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öngörülmektedir.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İhtiyacın %75’i ithalatla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karşılanmakta olup, ithalatın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yaklaşık %30’u AB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ülkelerinden, ağırlıkla Almanya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İtalya’dan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yapılmaktadır.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25’in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üzerindeki payı ile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en büyük tedarikçidir, Çin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ise tekerlekli sandalye ve hastane mobilyası ürünleri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tedariğinde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liderdir.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Cerrahi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aletler,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hastane mobilyaları ve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sterilizatörler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üretiminde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ASCO, Atlas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Kayco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Narang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Pace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Ribbel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International ve SISCO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firmaları önemli yerli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üreticilerdir.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Japon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sermayeli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Nipro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diyaliz cihazı üretirken,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Terumo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kan transfüzyon cihazı üretmektedir.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24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48" y="378262"/>
            <a:ext cx="10969106" cy="7185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Myriad Pro"/>
                <a:cs typeface="Myriad Pro"/>
              </a:rPr>
              <a:t>HİNDİSTAN </a:t>
            </a:r>
            <a:r>
              <a:rPr lang="tr-TR" b="1" dirty="0" smtClean="0">
                <a:latin typeface="Myriad Pro"/>
                <a:cs typeface="Myriad Pro"/>
              </a:rPr>
              <a:t>MEDİKAL CİHAZ VE</a:t>
            </a:r>
            <a:r>
              <a:rPr lang="en-US" b="1" dirty="0" smtClean="0">
                <a:latin typeface="Myriad Pro"/>
                <a:cs typeface="Myriad Pro"/>
              </a:rPr>
              <a:t> ÜRÜNLER</a:t>
            </a:r>
            <a:endParaRPr lang="en-US" b="1" dirty="0">
              <a:latin typeface="Myriad Pro"/>
              <a:cs typeface="Myriad Pro"/>
            </a:endParaRPr>
          </a:p>
          <a:p>
            <a:pPr marL="0" indent="0" algn="ctr">
              <a:buNone/>
            </a:pPr>
            <a:r>
              <a:rPr lang="en-US" b="1" dirty="0">
                <a:latin typeface="Myriad Pro"/>
                <a:cs typeface="Myriad Pro"/>
              </a:rPr>
              <a:t>YERİNDE PAZAR ARAŞTIRMASI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448" y="5282365"/>
            <a:ext cx="10969106" cy="330430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83626">
              <a:buNone/>
            </a:pPr>
            <a:endParaRPr lang="en-US" sz="1481" b="1" dirty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448" y="5630677"/>
            <a:ext cx="10969106" cy="589168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83626">
              <a:buNone/>
            </a:pPr>
            <a:endParaRPr lang="en-US" sz="1269" dirty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7" y="220723"/>
            <a:ext cx="954426" cy="9608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990" y="1200517"/>
            <a:ext cx="6760166" cy="53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HİNDİSTAN MEDİKAL CİHAZ VE ÜRÜNLERİNDE </a:t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ALT SEKTÖRLER - 6</a:t>
            </a:r>
            <a:endParaRPr lang="tr-TR" sz="2800" b="1" dirty="0">
              <a:latin typeface="+mn-lt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329559"/>
            <a:ext cx="11326700" cy="5267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Sarf Malzemeleri Alt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Sektörü:</a:t>
            </a:r>
          </a:p>
          <a:p>
            <a:pPr marL="0" indent="0" algn="just">
              <a:buNone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Pazarın, 2022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yılında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milyar Dolar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büyüklüğe ulaşması beklenmektedir.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Hindistan’ın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tıbbi sarf malzemeleri tüketiminin değer olarak % 50’den biraz azı ithalat yoluyla karşılanmakta olup, ABD ve başta İrlanda olmak üzere AB ülkeleri toplam ithalatın yaklaşık yarısını karşılamaktadırlar. </a:t>
            </a:r>
          </a:p>
          <a:p>
            <a:pPr marL="0" indent="0" algn="just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Önümüzdeki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 yıllık dönemde düşük maliyetle üretim yapan yerel üreticilerin pazar paylarını artırmaları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beklenmektedir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54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İHRACATIMIZ İÇİN POTANSİYEL ÜRÜN GRUPLARI</a:t>
            </a:r>
            <a:endParaRPr lang="tr-TR" sz="2800" b="1" dirty="0">
              <a:latin typeface="+mn-lt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481959"/>
            <a:ext cx="11268101" cy="5145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İhracatçılarımız için potansiyel arz ettiği düşünülen alt gruplar:</a:t>
            </a:r>
          </a:p>
          <a:p>
            <a:pPr marL="0" indent="0" algn="just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sarf malzemeleri, </a:t>
            </a:r>
          </a:p>
          <a:p>
            <a:pPr marL="1520825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hastane mobilyaları, </a:t>
            </a:r>
          </a:p>
          <a:p>
            <a:pPr marL="1520825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dişçilik ekipmanları ve </a:t>
            </a:r>
          </a:p>
          <a:p>
            <a:pPr marL="1520825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hastalar için yardımcı ürünler </a:t>
            </a:r>
          </a:p>
          <a:p>
            <a:pPr marL="0" indent="0" algn="just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pahalı medikal cihazlar için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«yenilenmiş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refurbished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cihaz»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ihracatı imkanı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 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56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90" y="412345"/>
            <a:ext cx="7249962" cy="388745"/>
          </a:xfrm>
        </p:spPr>
        <p:txBody>
          <a:bodyPr>
            <a:noAutofit/>
          </a:bodyPr>
          <a:lstStyle/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İTHALATTA UYGULANAN VERGİLER</a:t>
            </a: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58407" y="1118470"/>
            <a:ext cx="5837984" cy="45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 altLang="tr-TR" sz="21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17178" y="1216451"/>
            <a:ext cx="113293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 Gümrük Vergisi 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(Basic Customs Duty, BCD): </a:t>
            </a:r>
            <a:r>
              <a:rPr lang="de-DE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 vergilendirilebilen değerine göre ad-valorem olarak uygulanmaktadır. </a:t>
            </a: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tr-TR" alt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tr-T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  <a:r>
              <a:rPr lang="de-DE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tr-T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Refah</a:t>
            </a:r>
            <a:r>
              <a:rPr lang="de-DE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tr-T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Fonu</a:t>
            </a:r>
            <a:r>
              <a:rPr lang="de-DE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tr-T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tr-T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tr-T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Surcharge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2017 yılından itibaren, Hindistan temel gümrük vergisinin %10’ü olacak şekilde yeni bir vergi uygulamaya koymuştur. </a:t>
            </a: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tr-TR" alt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zh-C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ve Hizmetler Vergisi (</a:t>
            </a:r>
            <a:r>
              <a:rPr lang="tr-TR" altLang="zh-CN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tr-TR" altLang="zh-C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zh-CN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zh-C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 </a:t>
            </a:r>
            <a:r>
              <a:rPr lang="tr-TR" altLang="zh-CN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tr-TR" altLang="zh-C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GST): </a:t>
            </a:r>
            <a:r>
              <a:rPr lang="tr-TR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Temmuz 2017’den itibaren uygulanmaya başlayan, genel bir vergidir. İthalatta: Mal bedeli, gümrük vergisi ve sosyal refah fonu toplamı üzerinden %0, %5; %12, %18 ve %28’lik oranlarda uygulanmaktadır.</a:t>
            </a:r>
            <a:endParaRPr lang="de-DE" altLang="zh-C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tr-TR" alt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Gümrük Yükleme Ücreti: 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Hindistan uygulanan gümrük vergisine ek olarak her ithal edilen üründen %1 oranında gümrük yükleme ücreti almaktadır. </a:t>
            </a:r>
            <a:endParaRPr lang="tr-TR" alt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tr-TR" alt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www.icegate.gov.in/Webappl/index.jsp</a:t>
            </a:r>
            <a:endParaRPr lang="tr-TR" alt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tr-TR" alt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tr-TR" alt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www.indiantradeportal.in</a:t>
            </a:r>
            <a:r>
              <a:rPr lang="tr-TR" altLang="zh-C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tr-TR" altLang="tr-T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5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2 Başlık"/>
          <p:cNvSpPr>
            <a:spLocks noGrp="1"/>
          </p:cNvSpPr>
          <p:nvPr>
            <p:ph idx="1"/>
          </p:nvPr>
        </p:nvSpPr>
        <p:spPr bwMode="auto">
          <a:xfrm>
            <a:off x="2129425" y="335847"/>
            <a:ext cx="9834777" cy="7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96725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MEDİKAL CİHAZ ve ÜRÜNLER </a:t>
            </a:r>
            <a:r>
              <a:rPr lang="tr-TR" altLang="tr-TR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İÇİN </a:t>
            </a:r>
            <a:r>
              <a:rPr lang="tr-TR" altLang="tr-TR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ÖRNEK </a:t>
            </a:r>
            <a:r>
              <a:rPr lang="tr-TR" altLang="tr-TR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GÜMRÜK VERGİLERİ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4346"/>
              </p:ext>
            </p:extLst>
          </p:nvPr>
        </p:nvGraphicFramePr>
        <p:xfrm>
          <a:off x="617177" y="1016632"/>
          <a:ext cx="10744505" cy="5730127"/>
        </p:xfrm>
        <a:graphic>
          <a:graphicData uri="http://schemas.openxmlformats.org/drawingml/2006/table">
            <a:tbl>
              <a:tblPr firstRow="1" firstCol="1" bandRow="1"/>
              <a:tblGrid>
                <a:gridCol w="1386138">
                  <a:extLst>
                    <a:ext uri="{9D8B030D-6E8A-4147-A177-3AD203B41FA5}">
                      <a16:colId xmlns:a16="http://schemas.microsoft.com/office/drawing/2014/main" val="1452191481"/>
                    </a:ext>
                  </a:extLst>
                </a:gridCol>
                <a:gridCol w="7350892">
                  <a:extLst>
                    <a:ext uri="{9D8B030D-6E8A-4147-A177-3AD203B41FA5}">
                      <a16:colId xmlns:a16="http://schemas.microsoft.com/office/drawing/2014/main" val="2933330271"/>
                    </a:ext>
                  </a:extLst>
                </a:gridCol>
                <a:gridCol w="2007475">
                  <a:extLst>
                    <a:ext uri="{9D8B030D-6E8A-4147-A177-3AD203B41FA5}">
                      <a16:colId xmlns:a16="http://schemas.microsoft.com/office/drawing/2014/main" val="1151985997"/>
                    </a:ext>
                  </a:extLst>
                </a:gridCol>
              </a:tblGrid>
              <a:tr h="94367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GTİP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Ürünler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Gümrük Vergisi Oranları (% ortalama</a:t>
                      </a: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% 12 GST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97715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901890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Tababetle ilgili diğer alet ve cihazlar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25259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901839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Kanüller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idrar sondaları,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kateterler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 benzeri diğer aletler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3088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252020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Alçılar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48897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940290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Tıp, cerrahi, dişçilikte kullanılan mobilya, masa, karyola vb. aksam/parçalar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26818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902110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Ortopedik/kırıklara mahsus cihazlar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748500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902139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Vücudun diğer suni parçaları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42706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841920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Tıbbi, cerrahi/laboratuvar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sterilizatörleri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647508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300590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Tıpta, cerrahide, dişçilikte/veterinerlikte kullanılan diğer pamuk, sargılar vs.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426408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902121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Protez dişler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302575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300610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Steril katgütler, benzeri steril dikiş malzemesi,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hemostatlar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562365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300510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Yapışkan sargılar ve yapışkan tabakası olan diğer maddeler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54620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902190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Ortopedik, işitme, kırıklara mahsus cihazların vb. aksamı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335577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901831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Şırıngalar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373487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901920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Ozonoterapi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oksijenoterapi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/diğer terapi cihazları ve aksam, parçaları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630089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300670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Tıp/veterinerlikte bedenin bölümünü yağlayıcı/tıbbi aletleri bileştirmede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kull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jeller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99441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401511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Cerrahide kullanılan eldiven (sertleştirilmemiş vulkanize kauçuktan)</a:t>
                      </a:r>
                      <a:endParaRPr lang="tr-T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556" y="336685"/>
            <a:ext cx="8429603" cy="766763"/>
          </a:xfrm>
        </p:spPr>
        <p:txBody>
          <a:bodyPr>
            <a:noAutofit/>
          </a:bodyPr>
          <a:lstStyle/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Medikal Cihaz ve Ürünler Sektörü İthalat </a:t>
            </a:r>
            <a:r>
              <a:rPr lang="tr-TR" alt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Prosedürleri</a:t>
            </a:r>
            <a:endParaRPr lang="tr-TR" altLang="tr-TR" b="1" kern="0" dirty="0"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75385" y="1229670"/>
            <a:ext cx="11153995" cy="500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>
              <a:defRPr/>
            </a:pPr>
            <a:endParaRPr lang="tr-TR" altLang="tr-TR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endParaRPr lang="tr-TR" altLang="tr-T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Medikal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cihazların ithalatı, dağıtımı, üretimi ve satışı ile ilgili fonksiyonları yerine getiren düzenlemeler İlaç ve Kozmetik Kanunu (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DCA-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Drugs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Cosmetics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ile düzenlenmektedir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Merkezi İlaç Standart ve Kontrol Kuruluşu (Central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Standard Control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CDSCO)’ya bağlı olarak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342900" algn="just"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Merkezi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Lisans Kuruluşu (Central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CLA)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342900" algn="just"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Kamu Lisans Kuruluşu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SLA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İsimli kuruluşlar medikal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cihazların ithalatı, üretimi, dağıtımı, satışı, depolanması ve satış amacıyla sergilenmesi konusundaki lisanslardan sorumludur. </a:t>
            </a:r>
          </a:p>
          <a:p>
            <a:pPr marL="302266" indent="-302266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sz="2116" dirty="0" smtClean="0"/>
          </a:p>
          <a:p>
            <a:pPr algn="just" defTabSz="9672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16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672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116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14" y="336685"/>
            <a:ext cx="7249962" cy="766763"/>
          </a:xfrm>
        </p:spPr>
        <p:txBody>
          <a:bodyPr>
            <a:noAutofit/>
          </a:bodyPr>
          <a:lstStyle/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Medikal Cihaz ve Ürünler Sektörü İthalat Prosedürleri</a:t>
            </a:r>
          </a:p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tr-TR" altLang="tr-TR" b="1" kern="0" dirty="0"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617178" y="1229670"/>
            <a:ext cx="11163143" cy="4849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>
              <a:defRPr/>
            </a:pPr>
            <a:endParaRPr lang="tr-TR" altLang="tr-TR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Medikal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ürünler Hindistan pazarına girmeden önce kalite ve güvenlik standartlarını yerine getirmesi gereken uyumluluk değerlendirme yöntemlerine maruz tutulmaktadır.</a:t>
            </a:r>
          </a:p>
          <a:p>
            <a:pPr defTabSz="967252">
              <a:defRPr/>
            </a:pPr>
            <a:endParaRPr 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sınıfı medikal aletler: Düşük Risk Grubu ( Termometreler, dil pensleri vb. gibi ürünler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67252">
              <a:defRPr/>
            </a:pPr>
            <a:endParaRPr 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sınıfı medikal aletler: Orta Risk Grubu (</a:t>
            </a:r>
            <a:r>
              <a:rPr lang="tr-T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Hipodermik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iğneler, tıbbi </a:t>
            </a:r>
            <a:r>
              <a:rPr lang="tr-T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aspirasyon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donanımları vb. gibi ürünler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67252">
              <a:defRPr/>
            </a:pPr>
            <a:endParaRPr 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sınıfı medikal aletler: Orta-Yüksek Risk Grubu ( Akciğer vantilatörleri, kemik sabitleyiciler vb. gibi ürünler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67252">
              <a:defRPr/>
            </a:pPr>
            <a:endParaRPr lang="tr-T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sınıfı medikal aletler: Yüksek Risk Grubu ( Yapay kalp kapakçıkları, vücuda yerleştirilebilir tıbbi cihazlar)</a:t>
            </a:r>
          </a:p>
          <a:p>
            <a:pPr defTabSz="967252">
              <a:defRPr/>
            </a:pPr>
            <a:endParaRPr lang="tr-TR" sz="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9672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116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14" y="336685"/>
            <a:ext cx="7249962" cy="766763"/>
          </a:xfrm>
        </p:spPr>
        <p:txBody>
          <a:bodyPr>
            <a:noAutofit/>
          </a:bodyPr>
          <a:lstStyle/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Medikal Cihaz ve Ürünler Sektörü İthalat Prosedürleri</a:t>
            </a:r>
          </a:p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tr-TR" altLang="tr-TR" b="1" kern="0" dirty="0"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617178" y="1229670"/>
            <a:ext cx="11163143" cy="415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>
              <a:defRPr/>
            </a:pPr>
            <a:r>
              <a:rPr lang="tr-TR" sz="1481" b="1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481" b="1" kern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67252">
              <a:defRPr/>
            </a:pPr>
            <a:endParaRPr lang="tr-TR" alt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967252"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ülkeleri, Kanada, Japonya ya da 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Avustralya’da piyasaya arz gerekliliklerini karşılayan ürünler sınırlı </a:t>
            </a:r>
            <a:r>
              <a:rPr lang="tr-T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uyum değerlendirme süreci sonunda Hindistan’da da satışa 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sunulabilmektedir.</a:t>
            </a:r>
          </a:p>
          <a:p>
            <a:pPr marL="457200" indent="-457200" algn="just" defTabSz="967252">
              <a:buFont typeface="Wingdings" panose="05000000000000000000" pitchFamily="2" charset="2"/>
              <a:buChar char="Ø"/>
              <a:defRPr/>
            </a:pP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967252"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Medikal cihaz ve ürünlerin ithalatına ilişkin lisans ve izinlerin alınması Hindistan’da yerleşik ithalatçı firmanın 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sorumluluğundadır.</a:t>
            </a: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67252">
              <a:defRPr/>
            </a:pP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967252"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 linkte mevzuata ilişkin bilgi yer almaktadır; </a:t>
            </a:r>
          </a:p>
          <a:p>
            <a:pPr algn="just" defTabSz="967252">
              <a:defRPr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https://cdsco.gov.in/opencms/opencms/en/Home/</a:t>
            </a: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967252">
              <a:buFont typeface="Wingdings" panose="05000000000000000000" pitchFamily="2" charset="2"/>
              <a:buChar char="Ø"/>
              <a:defRPr/>
            </a:pPr>
            <a:endParaRPr lang="tr-TR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9672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116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90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/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PAZARIN YAPISI 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153" y="1106214"/>
            <a:ext cx="11140964" cy="5315607"/>
          </a:xfrm>
        </p:spPr>
        <p:txBody>
          <a:bodyPr>
            <a:normAutofit/>
          </a:bodyPr>
          <a:lstStyle/>
          <a:p>
            <a:endParaRPr lang="tr-TR" sz="800" dirty="0" smtClean="0"/>
          </a:p>
          <a:p>
            <a:endParaRPr lang="tr-TR" sz="800" dirty="0" smtClean="0"/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Medikal cihaz ve aletler büyük oranda hastane ve klinikler tarafından satın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Hindistan sağlık sektöründeki harcamaların % 70’ten fazlası özel hastane ve kliniklerde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hastanelerin % 75’i ve toplam yatak sayısının % 40’ı özel sektör yatırımcıları tarafından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işletilmektedir.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662152" y="1106214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8124" y="573573"/>
            <a:ext cx="10515600" cy="3390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/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ÖZEL HASTANELER </a:t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 </a:t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 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151" y="1106214"/>
            <a:ext cx="11349739" cy="5520954"/>
          </a:xfrm>
        </p:spPr>
        <p:txBody>
          <a:bodyPr>
            <a:normAutofit/>
          </a:bodyPr>
          <a:lstStyle/>
          <a:p>
            <a:endParaRPr lang="tr-TR" sz="800" dirty="0" smtClean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Hinduja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Group,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Fortis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Apollo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gibi büyük hastane grupları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mevcuttur.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Ayrıca,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40.000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civarında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«yatak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sayısı 30’u geçmeyen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klinik»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özel firma ve şahıslarca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işletilmektedir.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Özel hastaneler medikal cihaz alımlarını Hindistan’da yerleşik üretici ya da ithalatçılardan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gerçekleştirmektedirler.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ABD ve AB’li büyük şirketler medikal cihaz konusunda eğitim, satış sonrası destek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pazarlama teknikleriyle özel hastanelere satış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yapmaktadırlar.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sz="2400" dirty="0"/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662152" y="1106214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90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/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KAMU </a:t>
            </a:r>
            <a:r>
              <a:rPr lang="tr-TR" sz="2800" b="1" dirty="0" smtClean="0">
                <a:latin typeface="+mn-lt"/>
              </a:rPr>
              <a:t>HASTANELERİ</a:t>
            </a:r>
            <a:br>
              <a:rPr lang="tr-TR" sz="2800" b="1" dirty="0" smtClean="0">
                <a:latin typeface="+mn-lt"/>
              </a:rPr>
            </a:br>
            <a:r>
              <a:rPr lang="tr-TR" sz="2800" b="1" dirty="0" smtClean="0">
                <a:latin typeface="+mn-lt"/>
              </a:rPr>
              <a:t> 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153" y="1106214"/>
            <a:ext cx="11140964" cy="5315607"/>
          </a:xfrm>
        </p:spPr>
        <p:txBody>
          <a:bodyPr>
            <a:normAutofit/>
          </a:bodyPr>
          <a:lstStyle/>
          <a:p>
            <a:endParaRPr lang="tr-TR" sz="800" dirty="0" smtClean="0"/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Kamu hastanelerinin alımlarını düzenleyen çerçeve bir kanun ya da uygulama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bulunmamaktadır.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www.eprocure.gov.in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Eyalet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hükümetlerinin, bazı medikal cihaz ve ürünleri satın alma yetkisi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Delhi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Eyaleti satın alma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kurumu gibi: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health.delhigovt.nic.in/wps/wcm/connect/doit_health/Health/Backup/Central+Procurement+Agency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Merkezi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hükümet ve eyalet hükümetlerinin ihalelerini, firmalarımızı temsil eden Hintli distribütörlerin takip etmesi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sz="2400" dirty="0"/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662152" y="1106214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525" y="515689"/>
            <a:ext cx="7249962" cy="766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116" b="1" dirty="0">
                <a:latin typeface="Arial" panose="020B0604020202020204" pitchFamily="34" charset="0"/>
                <a:cs typeface="Arial" panose="020B0604020202020204" pitchFamily="34" charset="0"/>
              </a:rPr>
              <a:t>HİNDİSTAN TEMEL BİLGİLER</a:t>
            </a:r>
            <a:endParaRPr lang="en-US" sz="21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328125" y="1600313"/>
          <a:ext cx="9535752" cy="4525537"/>
        </p:xfrm>
        <a:graphic>
          <a:graphicData uri="http://schemas.openxmlformats.org/drawingml/2006/table">
            <a:tbl>
              <a:tblPr/>
              <a:tblGrid>
                <a:gridCol w="1987251">
                  <a:extLst>
                    <a:ext uri="{9D8B030D-6E8A-4147-A177-3AD203B41FA5}">
                      <a16:colId xmlns:a16="http://schemas.microsoft.com/office/drawing/2014/main" val="723358213"/>
                    </a:ext>
                  </a:extLst>
                </a:gridCol>
                <a:gridCol w="7548501">
                  <a:extLst>
                    <a:ext uri="{9D8B030D-6E8A-4147-A177-3AD203B41FA5}">
                      <a16:colId xmlns:a16="http://schemas.microsoft.com/office/drawing/2014/main" val="1335813307"/>
                    </a:ext>
                  </a:extLst>
                </a:gridCol>
              </a:tblGrid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Resmi Adı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Hindistan Cumhuriyeti (Bharat Ganrajya)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110219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Nüfus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1.334 milyon (2018 tahmini, BM)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697576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Yüzölçümü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3.287.263 km</a:t>
                      </a:r>
                      <a:r>
                        <a:rPr lang="tr-TR" sz="1300" b="1" kern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20829"/>
                  </a:ext>
                </a:extLst>
              </a:tr>
              <a:tr h="699561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Resmi Dil  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Hintçe en çok kullanılan resmi dildir.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eaLnBrk="0" fontAlgn="t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tane daha resmi dil vardır. İngilizce iş çevrelerinde 2. dil olarak yaygın bir şekilde kullanılmaktadır.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458595"/>
                  </a:ext>
                </a:extLst>
              </a:tr>
              <a:tr h="216058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AU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İnançlar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Hinduizm (%80,5), İslam (%13,4), Hıristiyanlık (2,3), Sih (%1,9), Budizm (%0,8)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85362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Başkent 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Yeni Delhi (26,5 milyon)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78903"/>
                  </a:ext>
                </a:extLst>
              </a:tr>
              <a:tr h="49518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Önemli Şehirler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Mumbai (21,3 milyon), Kolkata (14,6 milyon), Chennai (8,9 milyon), Bengaluru (8,7 milyon), Haydarabad (7,7 milyon)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975262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Komşuları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Pakistan, Çin, Bangladeş, Sri Lanka, Nepal, Myanmar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506653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İklim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Yarı-Tropikal ve Tropikal İklim.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866462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Yönetim Biçimi         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Parlamenter Anayasal Cumhuriyet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071298"/>
                  </a:ext>
                </a:extLst>
              </a:tr>
              <a:tr h="49518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Yöneticiler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Cumhurbaşkanı: Ram </a:t>
                      </a:r>
                      <a:r>
                        <a:rPr lang="tr-TR" sz="13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Nath</a:t>
                      </a: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KOVIND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eaLnBrk="0" fontAlgn="t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Başbakan: </a:t>
                      </a:r>
                      <a:r>
                        <a:rPr lang="tr-TR" sz="13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Narendra</a:t>
                      </a: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68565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Birimi 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Hint Rupisi (INR) 1 </a:t>
                      </a:r>
                      <a:r>
                        <a:rPr lang="tr-TR" sz="13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ABD Doları=70,8 Rupi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46824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Resmi Web Sitesi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www.india.gov.in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5" marR="630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3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825625"/>
            <a:ext cx="11236405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hükümetinin “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” programı çerçevesinde Hindistan’da medikal cihaz ve alet üretimini artırmak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amacı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mevcuttur.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nedenle, regülasyon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standardizasyon mevzuatını tarife dışı engel olarak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kullanabilmektedir.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Ancak, medikal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cihaz ve ürün ithalatçıları, hastane yöneticileri ve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doktorlar nezdinde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ise ithal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Hintli yerel ürünlerden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kalite algısına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9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PAZARA </a:t>
            </a:r>
            <a:r>
              <a:rPr lang="tr-TR" sz="2800" b="1" dirty="0">
                <a:latin typeface="+mn-lt"/>
              </a:rPr>
              <a:t>GİRİŞ </a:t>
            </a:r>
            <a:r>
              <a:rPr lang="tr-TR" sz="2800" b="1" dirty="0" smtClean="0">
                <a:latin typeface="+mn-lt"/>
              </a:rPr>
              <a:t>ÖNERİLERİ</a:t>
            </a:r>
            <a:endParaRPr lang="tr-TR" sz="2800" b="1" dirty="0">
              <a:latin typeface="+mn-lt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198178"/>
            <a:ext cx="10772279" cy="5313457"/>
          </a:xfrm>
        </p:spPr>
        <p:txBody>
          <a:bodyPr>
            <a:normAutofit/>
          </a:bodyPr>
          <a:lstStyle/>
          <a:p>
            <a:pPr algn="just"/>
            <a:endParaRPr lang="tr-TR" sz="900" dirty="0" smtClean="0"/>
          </a:p>
          <a:p>
            <a:pPr marL="0" indent="0" algn="just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pazarına giriş için iki adımlı bir strateji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izlenebilir: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adımda fuar, ticaret heyetleri vb. organizasyonlar yoluyla kurumsal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Hintli ithalatçı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firmayla distribütörlük anlaşması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imzalanması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2. adımda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ise medikal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cihazların kullanıcısı olan doktor ve operatörlere ulaşmak amacıyla, o alandaki kongrelerde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(distribütörlerle birlikte) cihaz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sergileme, cihazın nasıl çalıştığını ve teknik özelliklerini uygulamayla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PAZARA </a:t>
            </a:r>
            <a:r>
              <a:rPr lang="tr-TR" sz="2800" b="1" dirty="0">
                <a:latin typeface="+mn-lt"/>
              </a:rPr>
              <a:t>GİRİŞ </a:t>
            </a:r>
            <a:r>
              <a:rPr lang="tr-TR" sz="2800" b="1" dirty="0" smtClean="0">
                <a:latin typeface="+mn-lt"/>
              </a:rPr>
              <a:t>ÖNERİLERİ</a:t>
            </a:r>
            <a:endParaRPr lang="tr-TR" sz="2800" b="1" dirty="0">
              <a:latin typeface="+mn-lt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481959"/>
            <a:ext cx="11291824" cy="469500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Kongrelere katılan doktorların bazı harcamalarına sponsor olma ve kongre çerçevesinde reklam verme gibi tanıtım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faaliyetleri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önemlidir.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Hindistan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Kardiyoloji Topluluğu, </a:t>
            </a:r>
          </a:p>
          <a:p>
            <a:pPr lvl="1"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Optometri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Birliği,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Üroloji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Topluluğu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düzenlediği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kongreler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pazarına girişteki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başarı büyük ölçüde distribütörün tanıtım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faaliyetlerinin etkinliği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doğru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orantılıdır.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5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PAZARA </a:t>
            </a:r>
            <a:r>
              <a:rPr lang="tr-TR" sz="2800" b="1" dirty="0">
                <a:latin typeface="+mn-lt"/>
              </a:rPr>
              <a:t>GİRİŞ ÖNERİLERİ</a:t>
            </a: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81521" y="1481959"/>
            <a:ext cx="11268101" cy="514520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İhracatçılarımızın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pazara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girişte fuar ve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sektörel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ticaret heyetleri gibi yöntemleri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kullanmaları. Hindistan «hedef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ülke»dir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İlave destekler mevcuttur.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Bakanlığımız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tarafından sağlanan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azar araştırması ve URGE gibi desteklerin  etkin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kullanımı önemlidir.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Tıp kongrelerine distribütörleri ile katılım sağlayarak, yerinde uygulamalarla medikal cihaz ve ürünlerimizin doktor ve kullanıcılara tanıtımının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yapılması sonuç verecektir.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800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4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14" y="336685"/>
            <a:ext cx="7249962" cy="766763"/>
          </a:xfrm>
        </p:spPr>
        <p:txBody>
          <a:bodyPr>
            <a:noAutofit/>
          </a:bodyPr>
          <a:lstStyle/>
          <a:p>
            <a:pPr marL="0" indent="0" algn="ctr" defTabSz="96725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116" b="1" kern="0" dirty="0">
                <a:latin typeface="Arial" panose="020B0604020202020204" pitchFamily="34" charset="0"/>
                <a:cs typeface="Arial" panose="020B0604020202020204" pitchFamily="34" charset="0"/>
              </a:rPr>
              <a:t>TİCARET </a:t>
            </a:r>
            <a:r>
              <a:rPr lang="tr-TR" altLang="tr-TR" sz="2116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MÜŞAVİRLİKLERİ</a:t>
            </a:r>
            <a:endParaRPr lang="tr-TR" altLang="tr-TR" sz="2116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6725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116" b="1" kern="0" dirty="0">
                <a:latin typeface="Arial" panose="020B0604020202020204" pitchFamily="34" charset="0"/>
                <a:cs typeface="Arial" panose="020B0604020202020204" pitchFamily="34" charset="0"/>
              </a:rPr>
              <a:t>ATAŞELİKLERİ</a:t>
            </a: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617178" y="1337423"/>
            <a:ext cx="7685638" cy="526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69" b="1" dirty="0"/>
          </a:p>
          <a:p>
            <a:endParaRPr lang="tr-TR" sz="1269" b="1" dirty="0"/>
          </a:p>
          <a:p>
            <a:r>
              <a:rPr lang="tr-TR" sz="2116" b="1" dirty="0">
                <a:latin typeface="Arial" panose="020B0604020202020204" pitchFamily="34" charset="0"/>
                <a:cs typeface="Arial" panose="020B0604020202020204" pitchFamily="34" charset="0"/>
              </a:rPr>
              <a:t>Yeni Delhi Ticaret Müşavirliği</a:t>
            </a: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Aysun ERGEZER</a:t>
            </a: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Ali ÖZDİN</a:t>
            </a:r>
            <a:b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Tel: +91 (11) 26879907, +91 (11)2688 90 </a:t>
            </a:r>
            <a:r>
              <a:rPr lang="tr-TR" sz="2116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Faks: +91 (11) 2688 9236</a:t>
            </a: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E-posta: </a:t>
            </a: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yenidelhi@ticaret.gov.tr</a:t>
            </a:r>
            <a:endParaRPr lang="tr-TR" sz="211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16" b="1" dirty="0">
                <a:latin typeface="Arial" panose="020B0604020202020204" pitchFamily="34" charset="0"/>
                <a:cs typeface="Arial" panose="020B0604020202020204" pitchFamily="34" charset="0"/>
              </a:rPr>
              <a:t>Mumbai Ticaret Ataşeliği</a:t>
            </a: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Hüseyin AYDIN</a:t>
            </a: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Tel: +91 (22) 23851417, +91 (22) </a:t>
            </a:r>
            <a:r>
              <a:rPr lang="tr-TR" sz="2116" dirty="0" smtClean="0">
                <a:latin typeface="Arial" panose="020B0604020202020204" pitchFamily="34" charset="0"/>
                <a:cs typeface="Arial" panose="020B0604020202020204" pitchFamily="34" charset="0"/>
              </a:rPr>
              <a:t>23851418</a:t>
            </a:r>
            <a:endParaRPr lang="tr-TR" sz="211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Faks: +91 (22) 23851419</a:t>
            </a:r>
            <a:b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>E-posta: </a:t>
            </a: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mumbai@ticaret.gov.tr</a:t>
            </a:r>
            <a: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1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92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69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81" dirty="0"/>
              <a:t/>
            </a:r>
            <a:br>
              <a:rPr lang="tr-TR" sz="1481" dirty="0"/>
            </a:br>
            <a:r>
              <a:rPr lang="tr-TR" sz="1269" dirty="0"/>
              <a:t/>
            </a:r>
            <a:br>
              <a:rPr lang="tr-TR" sz="1269" dirty="0"/>
            </a:br>
            <a:r>
              <a:rPr lang="tr-TR" sz="1269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44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14" y="336685"/>
            <a:ext cx="7249962" cy="766763"/>
          </a:xfrm>
        </p:spPr>
        <p:txBody>
          <a:bodyPr>
            <a:noAutofit/>
          </a:bodyPr>
          <a:lstStyle/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altLang="tr-TR" sz="2539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FAYDALI LİNKLER </a:t>
            </a:r>
          </a:p>
          <a:p>
            <a:pPr marL="0" indent="0" algn="ctr" defTabSz="96725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tr-TR" altLang="tr-TR" sz="2539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-109286" y="2360663"/>
            <a:ext cx="6680510" cy="312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720" indent="-362720" algn="ctr" defTabSz="967252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962" b="1" i="1" kern="0" dirty="0">
                <a:solidFill>
                  <a:prstClr val="black"/>
                </a:solidFill>
                <a:latin typeface="Calibri" panose="020F0502020204030204"/>
              </a:rPr>
              <a:t>İlginize teşekkür ederiz.</a:t>
            </a:r>
          </a:p>
          <a:p>
            <a:pPr marL="362720" indent="-362720" algn="ctr" defTabSz="967252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tr-TR" altLang="tr-TR" sz="2962" b="1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67252">
              <a:spcBef>
                <a:spcPct val="0"/>
              </a:spcBef>
              <a:defRPr/>
            </a:pPr>
            <a:r>
              <a:rPr lang="tr-TR" altLang="tr-TR" sz="2400" b="1" dirty="0" smtClean="0">
                <a:solidFill>
                  <a:schemeClr val="accent1">
                    <a:lumMod val="50000"/>
                  </a:schemeClr>
                </a:solidFill>
              </a:rPr>
              <a:t>Gökhan ADANALI</a:t>
            </a:r>
            <a:endParaRPr lang="tr-TR" altLang="tr-T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67252">
              <a:spcBef>
                <a:spcPct val="0"/>
              </a:spcBef>
              <a:defRPr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</a:rPr>
              <a:t>Dış Temsilcilikler ve Uluslararası Etkinlikler </a:t>
            </a:r>
            <a:endParaRPr lang="tr-TR" alt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67252">
              <a:spcBef>
                <a:spcPct val="0"/>
              </a:spcBef>
              <a:defRPr/>
            </a:pP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</a:rPr>
              <a:t>Genel Müdürlüğü</a:t>
            </a:r>
          </a:p>
          <a:p>
            <a:pPr algn="ctr" defTabSz="967252">
              <a:spcBef>
                <a:spcPct val="0"/>
              </a:spcBef>
              <a:defRPr/>
            </a:pPr>
            <a:endParaRPr lang="tr-TR" alt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67252">
              <a:spcBef>
                <a:spcPct val="0"/>
              </a:spcBef>
              <a:defRPr/>
            </a:pPr>
            <a:r>
              <a:rPr lang="tr-TR" altLang="tr-TR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adanalig@ticaret.gov.tr</a:t>
            </a:r>
            <a:endParaRPr lang="tr-TR" alt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67252">
              <a:spcBef>
                <a:spcPct val="0"/>
              </a:spcBef>
              <a:defRPr/>
            </a:pPr>
            <a:r>
              <a:rPr lang="tr-TR" altLang="tr-TR" sz="2400" b="1" kern="0" dirty="0" smtClean="0">
                <a:solidFill>
                  <a:schemeClr val="accent1">
                    <a:lumMod val="50000"/>
                  </a:schemeClr>
                </a:solidFill>
              </a:rPr>
              <a:t>Tel: 0312 204 8795</a:t>
            </a:r>
            <a:endParaRPr lang="tr-TR" altLang="tr-TR" sz="24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Resim 6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41" y="1018148"/>
            <a:ext cx="5955507" cy="595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932" y="418289"/>
            <a:ext cx="7249962" cy="766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116" b="1" dirty="0">
                <a:latin typeface="Arial" panose="020B0604020202020204" pitchFamily="34" charset="0"/>
                <a:cs typeface="Arial" panose="020B0604020202020204" pitchFamily="34" charset="0"/>
              </a:rPr>
              <a:t>HİNDİSTAN TEMEL EKONOMİK BİLGİLER</a:t>
            </a:r>
            <a:endParaRPr lang="en-US" sz="21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611617" y="1347616"/>
          <a:ext cx="10968768" cy="4392742"/>
        </p:xfrm>
        <a:graphic>
          <a:graphicData uri="http://schemas.openxmlformats.org/drawingml/2006/table">
            <a:tbl>
              <a:tblPr firstRow="1" firstCol="1" bandRow="1"/>
              <a:tblGrid>
                <a:gridCol w="3365043">
                  <a:extLst>
                    <a:ext uri="{9D8B030D-6E8A-4147-A177-3AD203B41FA5}">
                      <a16:colId xmlns:a16="http://schemas.microsoft.com/office/drawing/2014/main" val="3588576171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33135015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2272013341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540515017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2611295658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722211259"/>
                    </a:ext>
                  </a:extLst>
                </a:gridCol>
                <a:gridCol w="1086560">
                  <a:extLst>
                    <a:ext uri="{9D8B030D-6E8A-4147-A177-3AD203B41FA5}">
                      <a16:colId xmlns:a16="http://schemas.microsoft.com/office/drawing/2014/main" val="3167560330"/>
                    </a:ext>
                  </a:extLst>
                </a:gridCol>
                <a:gridCol w="1084365">
                  <a:extLst>
                    <a:ext uri="{9D8B030D-6E8A-4147-A177-3AD203B41FA5}">
                      <a16:colId xmlns:a16="http://schemas.microsoft.com/office/drawing/2014/main" val="3882901169"/>
                    </a:ext>
                  </a:extLst>
                </a:gridCol>
              </a:tblGrid>
              <a:tr h="303287">
                <a:tc>
                  <a:txBody>
                    <a:bodyPr/>
                    <a:lstStyle/>
                    <a:p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tr-TR" sz="15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tr-TR" sz="15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44127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Nominal GSYİH (milyar dolar)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2.039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2.104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2.289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2.652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2.716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2.972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3.257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59188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Büyüme (%)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304656"/>
                  </a:ext>
                </a:extLst>
              </a:tr>
              <a:tr h="4500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Harcamalar (% büyüme)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31705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Özel Tüketim 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46070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Kamu Tüketimi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26453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Sektörel Büyüme (%)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375"/>
                        </a:spcAft>
                      </a:pPr>
                      <a:r>
                        <a:rPr lang="tr-TR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48091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Tarım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19002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Sanayi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406137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Hizmetler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25178"/>
                  </a:ext>
                </a:extLst>
              </a:tr>
              <a:tr h="606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Kişibaşı Gelir (Satınalma paritesine göre, Dolar)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5.675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6.130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6.571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7.053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7.629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8.241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8.924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56551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Döviz Kuru  Rupi:USD (ortalama)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61,03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64,15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67,20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65,12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69,79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70,37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68,85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35845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Tüketici Enflasyonu (ortalama; %)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88" marR="69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54316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440823" y="5862392"/>
            <a:ext cx="6092268" cy="5754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</a:pPr>
            <a:r>
              <a:rPr lang="tr-T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10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Tahmini</a:t>
            </a:r>
            <a:endParaRPr lang="tr-TR" sz="105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tr-TR" sz="10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Kaynak: IMF, International Financial </a:t>
            </a:r>
            <a:r>
              <a:rPr lang="tr-TR" sz="1058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tr-TR" sz="190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1904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53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014" y="-37422"/>
            <a:ext cx="6590875" cy="569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116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HİNDİSTAN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6915807" y="914531"/>
            <a:ext cx="5181599" cy="87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539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1904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190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4051" y="1307826"/>
            <a:ext cx="528963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milyar kişiye yaklaşan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2025 yılı itibariyle 200 milyon kişiyi geçmesi beklenen 60 yaş üstü nüfus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Şehirleşme sonucunda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ortaya çıkan hareketsiz hayat tarzının getirdiği hastalıklar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2024 yılına kadar sağlık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alanında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yapılması planlanan 200 milyar Dolar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yatırım,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yılında 3,6 milyar Dolar tutarında medikal cihaz ve ürün </a:t>
            </a:r>
            <a:r>
              <a:rPr lang="tr-TR" alt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ithalatı,</a:t>
            </a:r>
            <a:endParaRPr lang="tr-TR" altLang="tr-T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india medical touris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51" y="1579418"/>
            <a:ext cx="5471396" cy="40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NEDEN HİNDİSTAN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38200" y="1202499"/>
            <a:ext cx="10515600" cy="5229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Hindistan’da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sağlık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sektörüne talebin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oranda artması öngörülmektedir;</a:t>
            </a:r>
          </a:p>
          <a:p>
            <a:pPr marL="0" indent="0" algn="just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Hint hükümetinin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2025 yılına kadar sağlık harcamalarının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GSYİH’ya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 2,5’e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yükseltme hedefi</a:t>
            </a:r>
          </a:p>
          <a:p>
            <a:pPr marL="0" indent="0" algn="just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sağlık koruma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programı (AB PMJAY)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yılında 9 milyar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Dolar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turizmi geliri beklentisi </a:t>
            </a:r>
          </a:p>
        </p:txBody>
      </p:sp>
    </p:spTree>
    <p:extLst>
      <p:ext uri="{BB962C8B-B14F-4D97-AF65-F5344CB8AC3E}">
        <p14:creationId xmlns:p14="http://schemas.microsoft.com/office/powerpoint/2010/main" val="30701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679" y="314366"/>
            <a:ext cx="7249962" cy="766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YÖNTEM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617178" y="1306782"/>
            <a:ext cx="11320126" cy="40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endParaRPr lang="tr-T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Araştırma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kapsamında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«Medikal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Cihaz ve </a:t>
            </a: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Ürün»lere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ait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GTİP numaralarında yer alan ürünler incelenmiştir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endParaRPr lang="tr-T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Araştırma, Hindistan’ın ticaret ve finans açısından en önemli şehri olan </a:t>
            </a:r>
            <a:r>
              <a:rPr lang="tr-T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Mumbai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ile </a:t>
            </a: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Karnataka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Eyaletinin üretim, yazılım ve endüstri şehri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olan </a:t>
            </a:r>
            <a:r>
              <a:rPr lang="tr-T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Bangalor’da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gerçekleştirilmiştir.</a:t>
            </a: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endParaRPr lang="tr-T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Ülkenin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önemli sağlık grupları, hastane yöneticileri, medikal cihaz ithalatçısı firma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yöneticileri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kamu kuruluşları, Mumbai’de bulunan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Indian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Dental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(IDA)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yetkilileri gibi meslek kuruluşları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özel sektör yetkilileri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toplantılar yapılmıştır.</a:t>
            </a: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Gerçekleştirilen toplantılarda sektörün genel yapısı, başlıca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aktörleri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fırsatlar,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Türk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firmalarının ülkede karşılaşabileceği imkânlar ve ileriye yönelik gelişmeleri saptamaya dönük görüşmeler gerçekleştirilmiştir. </a:t>
            </a:r>
          </a:p>
          <a:p>
            <a:pPr algn="just">
              <a:lnSpc>
                <a:spcPct val="106000"/>
              </a:lnSpc>
            </a:pPr>
            <a:endParaRPr lang="tr-TR" sz="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endParaRPr lang="tr-TR" sz="1904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HİNDİSTAN SAĞLIK SEKTÖRÜ MEVCUT DURUM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-2602" y="6858000"/>
            <a:ext cx="584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297192"/>
            <a:ext cx="1330760" cy="552763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581521" y="1074683"/>
            <a:ext cx="1685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38199" y="1408386"/>
            <a:ext cx="10828283" cy="5218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Hindistan sağlık sektörü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mutlak değer olarak ve milli gelir içindeki pay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düşüktür:</a:t>
            </a:r>
          </a:p>
          <a:p>
            <a:pPr marL="0" indent="0" algn="just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harcamalarının milli gelire oranı % 1,4 </a:t>
            </a:r>
          </a:p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(dünya ortalaması yaklaşık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%10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Kişi başına düşen sağlık harcaması 75 Dolar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1000 kişiye düşen yatak sayısı 0,7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kişiye 7 doktor, 17 hemşire ve 1 dişçi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düşmektedir (dünya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ortalamaları sırasıyla 13,9 doktor, 28,6 hemşire ve 2,8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dişçi)</a:t>
            </a:r>
          </a:p>
        </p:txBody>
      </p:sp>
    </p:spTree>
    <p:extLst>
      <p:ext uri="{BB962C8B-B14F-4D97-AF65-F5344CB8AC3E}">
        <p14:creationId xmlns:p14="http://schemas.microsoft.com/office/powerpoint/2010/main" val="4095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54" y="449700"/>
            <a:ext cx="7249962" cy="766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HİNDİSTAN SAĞLIK SEKTÖRÜ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HEDEFLERİ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617178" y="1307826"/>
            <a:ext cx="11375125" cy="531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tr-T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PMJAY programı çerçevesinde Hindistan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hükümetinin </a:t>
            </a:r>
          </a:p>
          <a:p>
            <a:pPr algn="just">
              <a:lnSpc>
                <a:spcPct val="107000"/>
              </a:lnSpc>
              <a:spcAft>
                <a:spcPts val="846"/>
              </a:spcAft>
            </a:pP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yılına kadar, sağlık harcamalarının milli gelire (GSYİH) oranını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2,5’e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yükseltme,</a:t>
            </a: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hedef, düşük gelirli nüfusun sağlık hizmetlerinden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faydalanması,</a:t>
            </a: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milyon kişiye ücretsiz tedavi imkânı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sağlama </a:t>
            </a: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hedefleri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mevcuttur.</a:t>
            </a: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Ayrıca, 2017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yılı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itibariyle nüfusun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yaklaşık %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27’sini kapsamına alan 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sağlık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sigortalarının, 2028 yılı itibariyle nüfusun % 50’den fazlasını kapsama almaları </a:t>
            </a:r>
            <a:r>
              <a:rPr lang="tr-T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öngörülmektedir.</a:t>
            </a: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266" indent="-302266" algn="just">
              <a:lnSpc>
                <a:spcPct val="107000"/>
              </a:lnSpc>
              <a:spcAft>
                <a:spcPts val="846"/>
              </a:spcAft>
              <a:buFont typeface="Wingdings" panose="05000000000000000000" pitchFamily="2" charset="2"/>
              <a:buChar char="Ø"/>
            </a:pPr>
            <a:endParaRPr lang="tr-TR" sz="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2720" indent="-362720" algn="just">
              <a:buFont typeface="Wingdings" panose="05000000000000000000" pitchFamily="2" charset="2"/>
              <a:buChar char="Ø"/>
            </a:pPr>
            <a:endParaRPr lang="tr-TR" sz="1798" dirty="0"/>
          </a:p>
        </p:txBody>
      </p:sp>
    </p:spTree>
    <p:extLst>
      <p:ext uri="{BB962C8B-B14F-4D97-AF65-F5344CB8AC3E}">
        <p14:creationId xmlns:p14="http://schemas.microsoft.com/office/powerpoint/2010/main" val="908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2565</Words>
  <Application>Microsoft Office PowerPoint</Application>
  <PresentationFormat>Geniş ekran</PresentationFormat>
  <Paragraphs>666</Paragraphs>
  <Slides>35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等线</vt:lpstr>
      <vt:lpstr>Microsoft Sans Serif</vt:lpstr>
      <vt:lpstr>Myriad Pro</vt:lpstr>
      <vt:lpstr>Times New Roman</vt:lpstr>
      <vt:lpstr>Wingdings</vt:lpstr>
      <vt:lpstr>Office Teması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NEDEN HİNDİSTAN</vt:lpstr>
      <vt:lpstr>PowerPoint Sunusu</vt:lpstr>
      <vt:lpstr>HİNDİSTAN SAĞLIK SEKTÖRÜ MEVCUT DURUM</vt:lpstr>
      <vt:lpstr>PowerPoint Sunusu</vt:lpstr>
      <vt:lpstr>HİNDİSTAN MEDİKAL CİHAZ VE ÜRÜNLER  SEKTÖRÜ GENEL GÖRÜNÜM-I</vt:lpstr>
      <vt:lpstr>HİNDİSTAN MEDİKAL CİHAZ VE ÜRÜNLER  SEKTÖRÜ GENEL GÖRÜNÜM-II</vt:lpstr>
      <vt:lpstr>PowerPoint Sunusu</vt:lpstr>
      <vt:lpstr>PowerPoint Sunusu</vt:lpstr>
      <vt:lpstr>PowerPoint Sunusu</vt:lpstr>
      <vt:lpstr>HİNDİSTAN MEDİKAL CİHAZ VE ÜRÜNLERİNDE  ALT SEKTÖRLER - 1</vt:lpstr>
      <vt:lpstr>HİNDİSTAN MEDİKAL CİHAZ VE ÜRÜNLERİNDE  ALT SEKTÖRLER - 2</vt:lpstr>
      <vt:lpstr>HİNDİSTAN MEDİKAL CİHAZ VE ÜRÜNLERİNDE  ALT SEKTÖRLER - 3</vt:lpstr>
      <vt:lpstr>HİNDİSTAN MEDİKAL CİHAZ VE ÜRÜNLERİNDE  ALT SEKTÖRLER - 4</vt:lpstr>
      <vt:lpstr>HİNDİSTAN MEDİKAL CİHAZ VE ÜRÜNLERİNDE  ALT SEKTÖRLER - 5</vt:lpstr>
      <vt:lpstr>HİNDİSTAN MEDİKAL CİHAZ VE ÜRÜNLERİNDE  ALT SEKTÖRLER - 6</vt:lpstr>
      <vt:lpstr>İHRACATIMIZ İÇİN POTANSİYEL ÜRÜN GRUPLARI</vt:lpstr>
      <vt:lpstr>PowerPoint Sunusu</vt:lpstr>
      <vt:lpstr>PowerPoint Sunusu</vt:lpstr>
      <vt:lpstr>PowerPoint Sunusu</vt:lpstr>
      <vt:lpstr>PowerPoint Sunusu</vt:lpstr>
      <vt:lpstr>PowerPoint Sunusu</vt:lpstr>
      <vt:lpstr> PAZARIN YAPISI </vt:lpstr>
      <vt:lpstr> ÖZEL HASTANELER     </vt:lpstr>
      <vt:lpstr> KAMU HASTANELERİ  </vt:lpstr>
      <vt:lpstr>PowerPoint Sunusu</vt:lpstr>
      <vt:lpstr>PAZARA GİRİŞ ÖNERİLERİ</vt:lpstr>
      <vt:lpstr>PAZARA GİRİŞ ÖNERİLERİ</vt:lpstr>
      <vt:lpstr>PAZARA GİRİŞ ÖNERİLERİ</vt:lpstr>
      <vt:lpstr>PowerPoint Sunusu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Yasin ŞAHİN</dc:creator>
  <cp:lastModifiedBy>Ceren ANGILI</cp:lastModifiedBy>
  <cp:revision>522</cp:revision>
  <cp:lastPrinted>2019-12-19T12:13:33Z</cp:lastPrinted>
  <dcterms:created xsi:type="dcterms:W3CDTF">2019-09-26T06:47:23Z</dcterms:created>
  <dcterms:modified xsi:type="dcterms:W3CDTF">2019-12-19T12:17:32Z</dcterms:modified>
</cp:coreProperties>
</file>